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57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2860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 smtClean="0"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ln>
            <a:miter/>
          </a:ln>
        </p:spPr>
        <p:txBody>
          <a:bodyPr vert="horz" lIns="91440" tIns="45720" rIns="91440" bIns="45720" rtlCol="0" anchor="b">
            <a:normAutofit/>
          </a:bodyPr>
          <a:p>
            <a:pPr fontAlgn="auto"/>
            <a:r>
              <a:rPr lang="en-US" strike="noStrike" noProof="1">
                <a:solidFill>
                  <a:schemeClr val="tx1"/>
                </a:solidFill>
                <a:uFillTx/>
              </a:rPr>
              <a:t>20241021</a:t>
            </a:r>
            <a:r>
              <a:rPr lang="zh-CN" altLang="en-US" strike="noStrike" noProof="1">
                <a:solidFill>
                  <a:schemeClr val="tx1"/>
                </a:solidFill>
                <a:uFillTx/>
              </a:rPr>
              <a:t>模拟赛部分解</a:t>
            </a:r>
            <a:r>
              <a:rPr lang="zh-CN" altLang="en-US" strike="noStrike" noProof="1">
                <a:solidFill>
                  <a:schemeClr val="tx1"/>
                </a:solidFill>
                <a:uFillTx/>
              </a:rPr>
              <a:t>析</a:t>
            </a:r>
            <a:endParaRPr lang="zh-CN" altLang="en-US" strike="noStrike" noProof="1">
              <a:solidFill>
                <a:schemeClr val="tx1"/>
              </a:solidFill>
              <a:uFillTx/>
            </a:endParaRPr>
          </a:p>
        </p:txBody>
      </p:sp>
      <p:sp>
        <p:nvSpPr>
          <p:cNvPr id="2050" name="副标题 2"/>
          <p:cNvSpPr>
            <a:spLocks noGrp="1"/>
          </p:cNvSpPr>
          <p:nvPr>
            <p:ph type="subTitle" idx="1"/>
          </p:nvPr>
        </p:nvSpPr>
        <p:spPr>
          <a:ln/>
        </p:spPr>
        <p:txBody>
          <a:bodyPr lIns="91440" tIns="45720" rIns="91440" bIns="45720" anchor="t" anchorCtr="0"/>
          <a:p>
            <a:pPr defTabSz="914400">
              <a:buClrTx/>
              <a:buSzTx/>
            </a:pPr>
            <a:endParaRPr lang="zh-CN" altLang="en-US" sz="4000" kern="120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 anchorCtr="0"/>
          <a:p>
            <a:r>
              <a:rPr lang="zh-CN" altLang="en-US"/>
              <a:t>考点</a:t>
            </a:r>
            <a:endParaRPr lang="zh-CN" altLang="en-US"/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lIns="91440" tIns="45720" rIns="91440" bIns="45720" anchor="t" anchorCtr="0"/>
          <a:p>
            <a:r>
              <a:rPr lang="en-US" altLang="zh-CN"/>
              <a:t>1</a:t>
            </a:r>
            <a:r>
              <a:rPr lang="zh-CN" altLang="en-US"/>
              <a:t>：排序求</a:t>
            </a:r>
            <a:r>
              <a:rPr lang="zh-CN" altLang="en-US">
                <a:sym typeface="Arial" panose="020B0604020202020204" pitchFamily="34" charset="0"/>
              </a:rPr>
              <a:t>众数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：动态规划</a:t>
            </a:r>
            <a:r>
              <a:rPr lang="en-US" altLang="zh-CN"/>
              <a:t>+</a:t>
            </a:r>
            <a:r>
              <a:rPr lang="zh-CN" altLang="en-US"/>
              <a:t>优化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：最小生成树</a:t>
            </a:r>
            <a:r>
              <a:rPr lang="en-US" altLang="zh-CN"/>
              <a:t>+dfs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 anchorCtr="0"/>
          <a:p>
            <a:r>
              <a:rPr lang="en-US" altLang="zh-CN"/>
              <a:t>1:</a:t>
            </a:r>
            <a:r>
              <a:rPr lang="zh-CN" altLang="en-US"/>
              <a:t>跳高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4724400"/>
          </a:xfrm>
          <a:ln>
            <a:miter/>
          </a:ln>
        </p:spPr>
        <p:txBody>
          <a:bodyPr vert="horz" lIns="91440" tIns="45720" rIns="91440" bIns="45720" rtlCol="0" anchor="t">
            <a:normAutofit/>
          </a:bodyPr>
          <a:p>
            <a:pPr fontAlgn="auto"/>
            <a:r>
              <a:rPr lang="zh-CN" altLang="en-US" strike="noStrike" noProof="1"/>
              <a:t>决定一个数列需要递推式和首项，现在已经有了递推式，只有有了首项就能确定调整的次数。</a:t>
            </a:r>
            <a:endParaRPr lang="zh-CN" altLang="en-US" strike="noStrike" noProof="1"/>
          </a:p>
          <a:p>
            <a:pPr fontAlgn="auto"/>
            <a:r>
              <a:rPr lang="zh-CN" altLang="en-US" strike="noStrike" noProof="1"/>
              <a:t>那么问题就转化成了确定首项。</a:t>
            </a:r>
            <a:endParaRPr lang="zh-CN" altLang="en-US" strike="noStrike" noProof="1"/>
          </a:p>
          <a:p>
            <a:pPr fontAlgn="auto"/>
            <a:r>
              <a:rPr lang="zh-CN" altLang="en-US" strike="noStrike" noProof="1"/>
              <a:t>假设首项为</a:t>
            </a:r>
            <a:r>
              <a:rPr lang="en-US" altLang="zh-CN" strike="noStrike" noProof="1"/>
              <a:t>a</a:t>
            </a:r>
            <a:r>
              <a:rPr lang="zh-CN" altLang="en-US" strike="noStrike" noProof="1">
                <a:solidFill>
                  <a:schemeClr val="tx1"/>
                </a:solidFill>
                <a:uFillTx/>
              </a:rPr>
              <a:t>那么整个数列就是</a:t>
            </a:r>
            <a:endParaRPr lang="zh-CN" altLang="en-US" strike="noStrike" noProof="1">
              <a:solidFill>
                <a:schemeClr val="tx1"/>
              </a:solidFill>
              <a:uFillTx/>
            </a:endParaRPr>
          </a:p>
          <a:p>
            <a:pPr lvl="1" fontAlgn="auto"/>
            <a:r>
              <a:rPr lang="en-US" altLang="zh-CN" sz="2800" strike="noStrike" noProof="1">
                <a:solidFill>
                  <a:schemeClr val="tx1"/>
                </a:solidFill>
                <a:uFillTx/>
              </a:rPr>
              <a:t>a a+1 a+3 a+6 …… a+n*(n-1)/2</a:t>
            </a:r>
            <a:endParaRPr lang="zh-CN" altLang="en-US" sz="2800" b="1" strike="noStrike" noProof="1">
              <a:solidFill>
                <a:schemeClr val="accent5">
                  <a:lumMod val="50000"/>
                </a:schemeClr>
              </a:solidFill>
              <a:uFillTx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 anchorCtr="0"/>
          <a:p>
            <a:r>
              <a:rPr lang="en-US" altLang="zh-CN"/>
              <a:t>1:</a:t>
            </a:r>
            <a:r>
              <a:rPr lang="zh-CN" altLang="en-US"/>
              <a:t>跳高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ln>
            <a:miter/>
          </a:ln>
        </p:spPr>
        <p:txBody>
          <a:bodyPr lIns="91440" tIns="45720" rIns="91440" bIns="45720" anchor="t"/>
          <a:p>
            <a:pPr fontAlgn="auto"/>
            <a:r>
              <a:rPr lang="zh-CN" altLang="en-US" strike="noStrike" noProof="1"/>
              <a:t>那么正解就显而易见了，将每一项减去上述每项的增加量</a:t>
            </a:r>
            <a:endParaRPr lang="zh-CN" altLang="en-US" strike="noStrike" noProof="1"/>
          </a:p>
          <a:p>
            <a:pPr fontAlgn="auto"/>
            <a:r>
              <a:rPr lang="zh-CN" altLang="en-US" strike="noStrike" noProof="1"/>
              <a:t>就是求更改后数列的众数了，求</a:t>
            </a:r>
            <a:r>
              <a:rPr lang="zh-CN" altLang="en-US" strike="noStrike" noProof="1">
                <a:sym typeface="+mn-ea"/>
              </a:rPr>
              <a:t>众数可以</a:t>
            </a:r>
            <a:r>
              <a:rPr lang="en-US" altLang="zh-CN" strike="noStrike" noProof="1">
                <a:sym typeface="+mn-ea"/>
              </a:rPr>
              <a:t>sort+</a:t>
            </a:r>
            <a:r>
              <a:rPr lang="zh-CN" altLang="en-US" strike="noStrike" noProof="1">
                <a:sym typeface="+mn-ea"/>
              </a:rPr>
              <a:t>线性统计</a:t>
            </a:r>
            <a:endParaRPr lang="zh-CN" altLang="en-US" strike="noStrike" noProof="1">
              <a:sym typeface="+mn-ea"/>
            </a:endParaRPr>
          </a:p>
          <a:p>
            <a:pPr fontAlgn="auto"/>
            <a:endParaRPr lang="zh-CN" altLang="en-US" strike="noStrike" noProof="1">
              <a:sym typeface="+mn-ea"/>
            </a:endParaRPr>
          </a:p>
          <a:p>
            <a:pPr fontAlgn="auto"/>
            <a:r>
              <a:rPr lang="zh-CN" altLang="en-US" strike="noStrike" noProof="1">
                <a:sym typeface="+mn-ea"/>
              </a:rPr>
              <a:t>时间复杂度</a:t>
            </a:r>
            <a:r>
              <a:rPr lang="en-US" altLang="zh-CN" strike="noStrike" noProof="1">
                <a:sym typeface="+mn-ea"/>
              </a:rPr>
              <a:t>o(nlogn+n)</a:t>
            </a:r>
            <a:endParaRPr lang="en-US" altLang="zh-CN" strike="noStrike" noProof="1">
              <a:sym typeface="+mn-ea"/>
            </a:endParaRPr>
          </a:p>
          <a:p>
            <a:pPr marL="0" indent="0" fontAlgn="auto">
              <a:buNone/>
            </a:pPr>
            <a:endParaRPr lang="zh-CN" altLang="en-US" strike="noStrike" noProof="1"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 anchorCtr="0"/>
          <a:p>
            <a:r>
              <a:rPr lang="en-US" altLang="zh-CN"/>
              <a:t>2:</a:t>
            </a:r>
            <a:r>
              <a:rPr lang="zh-CN" altLang="en-US"/>
              <a:t>能量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ln>
            <a:miter/>
          </a:ln>
        </p:spPr>
        <p:txBody>
          <a:bodyPr lIns="91440" tIns="45720" rIns="91440" bIns="45720" anchor="t"/>
          <a:p>
            <a:pPr fontAlgn="auto"/>
            <a:r>
              <a:rPr lang="zh-CN" altLang="en-US" strike="noStrike" noProof="1"/>
              <a:t>首先这是一个</a:t>
            </a:r>
            <a:r>
              <a:rPr lang="en-US" altLang="zh-CN" strike="noStrike" noProof="1"/>
              <a:t>dp</a:t>
            </a:r>
            <a:r>
              <a:rPr lang="zh-CN" altLang="en-US" strike="noStrike" noProof="1"/>
              <a:t>。</a:t>
            </a:r>
            <a:endParaRPr lang="zh-CN" altLang="en-US" strike="noStrike" noProof="1"/>
          </a:p>
          <a:p>
            <a:pPr fontAlgn="auto"/>
            <a:r>
              <a:rPr lang="zh-CN" altLang="en-US" strike="noStrike" noProof="1"/>
              <a:t>假设</a:t>
            </a:r>
            <a:r>
              <a:rPr lang="en-US" altLang="zh-CN" strike="noStrike" noProof="1"/>
              <a:t>dp[i]</a:t>
            </a:r>
            <a:r>
              <a:rPr lang="zh-CN" altLang="en-US" strike="noStrike" noProof="1"/>
              <a:t>为拿走前</a:t>
            </a:r>
            <a:r>
              <a:rPr lang="en-US" altLang="zh-CN" strike="noStrike" noProof="1"/>
              <a:t>i</a:t>
            </a:r>
            <a:r>
              <a:rPr lang="zh-CN" altLang="en-US" strike="noStrike" noProof="1"/>
              <a:t>个能量球所剩余的最大能量。</a:t>
            </a:r>
            <a:endParaRPr lang="zh-CN" altLang="en-US" strike="noStrike" noProof="1"/>
          </a:p>
          <a:p>
            <a:pPr fontAlgn="auto"/>
            <a:r>
              <a:rPr lang="en-US" altLang="zh-CN" strike="noStrike" noProof="1"/>
              <a:t>sum[i]</a:t>
            </a:r>
            <a:r>
              <a:rPr lang="zh-CN" altLang="en-US" strike="noStrike" noProof="1"/>
              <a:t>表示前</a:t>
            </a:r>
            <a:r>
              <a:rPr lang="en-US" altLang="zh-CN" strike="noStrike" noProof="1"/>
              <a:t>i</a:t>
            </a:r>
            <a:r>
              <a:rPr lang="zh-CN" altLang="en-US" strike="noStrike" noProof="1"/>
              <a:t>个能量球的能量总和</a:t>
            </a:r>
            <a:endParaRPr lang="zh-CN" altLang="en-US" strike="noStrike" noProof="1"/>
          </a:p>
          <a:p>
            <a:pPr fontAlgn="auto"/>
            <a:r>
              <a:rPr lang="zh-CN" altLang="en-US" strike="noStrike" noProof="1"/>
              <a:t>那么 dp[i]=max(dp[j]</a:t>
            </a:r>
            <a:r>
              <a:rPr lang="en-US" altLang="zh-CN" strike="noStrike" noProof="1"/>
              <a:t>+</a:t>
            </a:r>
            <a:r>
              <a:rPr lang="zh-CN" altLang="en-US" strike="noStrike" noProof="1">
                <a:sym typeface="+mn-ea"/>
              </a:rPr>
              <a:t>sum[i]</a:t>
            </a:r>
            <a:r>
              <a:rPr lang="zh-CN" altLang="en-US" strike="noStrike" noProof="1"/>
              <a:t>-sum[j]-i*100);</a:t>
            </a:r>
            <a:endParaRPr lang="zh-CN" altLang="en-US" strike="noStrike" noProof="1"/>
          </a:p>
          <a:p>
            <a:pPr fontAlgn="auto"/>
            <a:r>
              <a:rPr lang="zh-CN" altLang="en-US" strike="noStrike" noProof="1"/>
              <a:t>                                                                  条件 </a:t>
            </a:r>
            <a:r>
              <a:rPr lang="en-US" altLang="zh-CN" strike="noStrike" noProof="1"/>
              <a:t>dp[j]&gt;=100*i</a:t>
            </a:r>
            <a:endParaRPr lang="en-US" altLang="zh-CN" strike="noStrike" noProof="1"/>
          </a:p>
          <a:p>
            <a:pPr fontAlgn="auto"/>
            <a:r>
              <a:rPr lang="zh-CN" altLang="en-US" b="1" strike="noStrike" noProof="1">
                <a:solidFill>
                  <a:schemeClr val="tx1"/>
                </a:solidFill>
                <a:effectLst/>
                <a:sym typeface="+mn-ea"/>
              </a:rPr>
              <a:t>如果我们不加任何优化 那么时间复杂度为</a:t>
            </a:r>
            <a:r>
              <a:rPr lang="en-US" altLang="zh-CN" b="1" strike="noStrike" noProof="1">
                <a:solidFill>
                  <a:schemeClr val="tx1"/>
                </a:solidFill>
                <a:effectLst/>
                <a:sym typeface="+mn-ea"/>
              </a:rPr>
              <a:t>o(n^2) </a:t>
            </a:r>
            <a:endParaRPr lang="en-US" altLang="zh-CN" b="1" strike="noStrike" noProof="1">
              <a:solidFill>
                <a:schemeClr val="tx1"/>
              </a:solidFill>
              <a:effectLst/>
              <a:sym typeface="+mn-ea"/>
            </a:endParaRPr>
          </a:p>
          <a:p>
            <a:pPr fontAlgn="auto"/>
            <a:r>
              <a:rPr lang="zh-CN" altLang="en-US" b="1" strike="noStrike" noProof="1">
                <a:solidFill>
                  <a:schemeClr val="tx1"/>
                </a:solidFill>
                <a:effectLst/>
                <a:sym typeface="+mn-ea"/>
              </a:rPr>
              <a:t>无法通过</a:t>
            </a:r>
            <a:r>
              <a:rPr lang="en-US" altLang="zh-CN" b="1" strike="noStrike" noProof="1">
                <a:solidFill>
                  <a:schemeClr val="tx1"/>
                </a:solidFill>
                <a:effectLst/>
                <a:sym typeface="+mn-ea"/>
              </a:rPr>
              <a:t>100w</a:t>
            </a:r>
            <a:r>
              <a:rPr lang="zh-CN" altLang="en-US" b="1" strike="noStrike" noProof="1">
                <a:solidFill>
                  <a:schemeClr val="tx1"/>
                </a:solidFill>
                <a:effectLst/>
                <a:sym typeface="+mn-ea"/>
              </a:rPr>
              <a:t>的数据。</a:t>
            </a:r>
            <a:endParaRPr lang="zh-CN" altLang="en-US" b="1" strike="noStrike" noProof="1">
              <a:solidFill>
                <a:schemeClr val="tx1"/>
              </a:solidFill>
              <a:effectLst/>
              <a:sym typeface="+mn-ea"/>
            </a:endParaRPr>
          </a:p>
          <a:p>
            <a:pPr fontAlgn="auto"/>
            <a:endParaRPr lang="en-US" altLang="zh-CN" strike="noStrike" noProof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 anchorCtr="0"/>
          <a:p>
            <a:r>
              <a:rPr lang="en-US" altLang="zh-CN"/>
              <a:t>2:</a:t>
            </a:r>
            <a:r>
              <a:rPr lang="zh-CN" altLang="en-US"/>
              <a:t>能量</a:t>
            </a:r>
            <a:endParaRPr lang="zh-CN" altLang="en-US"/>
          </a:p>
        </p:txBody>
      </p:sp>
      <p:sp>
        <p:nvSpPr>
          <p:cNvPr id="7170" name="内容占位符 2"/>
          <p:cNvSpPr>
            <a:spLocks noGrp="1"/>
          </p:cNvSpPr>
          <p:nvPr>
            <p:ph idx="1"/>
          </p:nvPr>
        </p:nvSpPr>
        <p:spPr>
          <a:xfrm>
            <a:off x="838200" y="1646238"/>
            <a:ext cx="10515600" cy="4532312"/>
          </a:xfrm>
          <a:ln/>
        </p:spPr>
        <p:txBody>
          <a:bodyPr lIns="91440" tIns="45720" rIns="91440" bIns="45720" anchor="t" anchorCtr="0"/>
          <a:p>
            <a:r>
              <a:rPr lang="zh-CN" altLang="en-US"/>
              <a:t>优化方法</a:t>
            </a:r>
            <a:endParaRPr lang="zh-CN" altLang="en-US"/>
          </a:p>
          <a:p>
            <a:r>
              <a:rPr lang="zh-CN" altLang="en-US"/>
              <a:t>考虑上述方程，我们每次转移需要找到最大</a:t>
            </a:r>
            <a:r>
              <a:rPr lang="en-US" altLang="zh-CN"/>
              <a:t>dp[j]-sum[j]</a:t>
            </a:r>
            <a:r>
              <a:rPr lang="zh-CN" altLang="en-US"/>
              <a:t>，而在考虑状态</a:t>
            </a:r>
            <a:r>
              <a:rPr lang="en-US" altLang="zh-CN"/>
              <a:t>i</a:t>
            </a:r>
            <a:r>
              <a:rPr lang="zh-CN" altLang="en-US"/>
              <a:t>时，这个值已经算了出来，那么我们可以提前记录来进行优化。</a:t>
            </a:r>
            <a:endParaRPr lang="zh-CN" altLang="en-US"/>
          </a:p>
          <a:p>
            <a:r>
              <a:rPr lang="zh-CN" altLang="en-US"/>
              <a:t>如果加上了 </a:t>
            </a:r>
            <a:r>
              <a:rPr lang="en-US" altLang="zh-CN"/>
              <a:t>dp[j]&gt;=i*100</a:t>
            </a:r>
            <a:r>
              <a:rPr lang="zh-CN" altLang="en-US"/>
              <a:t>的条件，我们就需要用一个队列来维护目前的最优选择，如果目前队头不满足条件则去掉它，每次转移时，把新生成的决策按照</a:t>
            </a:r>
            <a:r>
              <a:rPr lang="en-US" altLang="zh-CN">
                <a:sym typeface="Arial" panose="020B0604020202020204" pitchFamily="34" charset="0"/>
              </a:rPr>
              <a:t>dp[j]-sum[j]</a:t>
            </a:r>
            <a:r>
              <a:rPr lang="zh-CN" altLang="en-US">
                <a:sym typeface="Arial" panose="020B0604020202020204" pitchFamily="34" charset="0"/>
              </a:rPr>
              <a:t>递增的顺序</a:t>
            </a:r>
            <a:r>
              <a:rPr lang="zh-CN" altLang="en-US"/>
              <a:t>加进去即可。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时间复杂度</a:t>
            </a:r>
            <a:r>
              <a:rPr lang="en-US" altLang="zh-CN"/>
              <a:t>o(n) </a:t>
            </a:r>
            <a:r>
              <a:rPr lang="zh-CN" altLang="en-US"/>
              <a:t>具体可以参考标准程序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 anchorCtr="0"/>
          <a:p>
            <a:r>
              <a:rPr lang="en-US" altLang="zh-CN"/>
              <a:t>3:</a:t>
            </a:r>
            <a:r>
              <a:rPr lang="zh-CN" altLang="en-US"/>
              <a:t>建路</a:t>
            </a:r>
            <a:endParaRPr lang="zh-CN" altLang="en-US"/>
          </a:p>
        </p:txBody>
      </p:sp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lIns="91440" tIns="45720" rIns="91440" bIns="45720" anchor="t" anchorCtr="0"/>
          <a:p>
            <a:r>
              <a:rPr lang="zh-CN" altLang="en-US"/>
              <a:t>裸的克鲁斯卡尔最小生成树。</a:t>
            </a:r>
            <a:endParaRPr lang="zh-CN" altLang="en-US"/>
          </a:p>
          <a:p>
            <a:r>
              <a:rPr lang="zh-CN" altLang="en-US"/>
              <a:t>对于套餐，我们可以每次暴力搜索买那些。然后每次跑一次最小生成树。时间复杂度</a:t>
            </a:r>
            <a:r>
              <a:rPr lang="en-US" altLang="zh-CN"/>
              <a:t>o</a:t>
            </a:r>
            <a:r>
              <a:rPr lang="zh-CN" altLang="en-US"/>
              <a:t>（</a:t>
            </a:r>
            <a:r>
              <a:rPr lang="en-US" altLang="zh-CN"/>
              <a:t>2^m*n^2</a:t>
            </a:r>
            <a:r>
              <a:rPr lang="zh-CN" altLang="en-US"/>
              <a:t>）对于最大数据会超时。</a:t>
            </a:r>
            <a:endParaRPr lang="zh-CN" altLang="en-US"/>
          </a:p>
          <a:p>
            <a:r>
              <a:rPr lang="zh-CN" altLang="en-US"/>
              <a:t>我们考虑第一次任何套餐都不买时候的最小生成树，这时候所有没有选择的边以后也不会选择。</a:t>
            </a:r>
            <a:endParaRPr lang="zh-CN" altLang="en-US"/>
          </a:p>
          <a:p>
            <a:r>
              <a:rPr lang="zh-CN" altLang="en-US"/>
              <a:t>这样每次最小生成树只要跑</a:t>
            </a:r>
            <a:r>
              <a:rPr lang="en-US" altLang="zh-CN"/>
              <a:t>n-1</a:t>
            </a:r>
            <a:r>
              <a:rPr lang="zh-CN" altLang="en-US"/>
              <a:t>条边就可以了。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这样时间复杂度就优化到了</a:t>
            </a:r>
            <a:r>
              <a:rPr lang="en-US" altLang="zh-CN"/>
              <a:t>o(2^m*n) </a:t>
            </a:r>
            <a:r>
              <a:rPr lang="zh-CN" altLang="en-US"/>
              <a:t>成功</a:t>
            </a:r>
            <a:r>
              <a:rPr lang="en-US" altLang="zh-CN"/>
              <a:t>AC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787</Words>
  <Application>WPS 演示</Application>
  <PresentationFormat>宽屏</PresentationFormat>
  <Paragraphs>51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Calibri Light</vt:lpstr>
      <vt:lpstr>Courier New</vt:lpstr>
      <vt:lpstr>Calibri</vt:lpstr>
      <vt:lpstr>Century Gothic</vt:lpstr>
      <vt:lpstr>微软雅黑</vt:lpstr>
      <vt:lpstr>Arial Unicode MS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1509shimeng</dc:creator>
  <cp:lastModifiedBy>ayliyh</cp:lastModifiedBy>
  <cp:revision>8</cp:revision>
  <dcterms:created xsi:type="dcterms:W3CDTF">2016-10-26T10:41:13Z</dcterms:created>
  <dcterms:modified xsi:type="dcterms:W3CDTF">2024-10-21T13:58:28Z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2052-11.8.2.11813</vt:lpwstr>
  </property>
  <property fmtid="{D5CDD505-2E9C-101B-9397-08002B2CF9AE}" pid="3" name="ICV">
    <vt:lpwstr>50F92F0AD1D44424965B5F338C7C393A</vt:lpwstr>
  </property>
</Properties>
</file>